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chart3.xml" ContentType="application/vnd.openxmlformats-officedocument.drawingml.chart+xml"/>
  <Override PartName="/ppt/charts/colors7.xml" ContentType="application/vnd.ms-office.chartcolorstyle+xml"/>
  <Override PartName="/ppt/charts/style7.xml" ContentType="application/vnd.ms-office.chartstyl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5005" autoAdjust="0"/>
    <p:restoredTop sz="93741" autoAdjust="0"/>
  </p:normalViewPr>
  <p:slideViewPr>
    <p:cSldViewPr snapToGrid="0">
      <p:cViewPr varScale="1">
        <p:scale>
          <a:sx n="60" d="100"/>
          <a:sy n="60" d="100"/>
        </p:scale>
        <p:origin x="90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34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1\Desktop\&#1492;&#1502;&#1499;&#1493;&#1503;%20&#1492;&#1497;&#1513;&#1512;&#1488;&#1500;&#1497;%20&#1500;&#1491;&#1502;&#1493;&#1511;&#1512;&#1496;&#1497;&#1492;\&#1489;&#1495;&#1497;&#1512;&#1493;&#1514;%202024%20-%20&#1502;&#1488;&#1490;&#1512;%20&#1504;&#1514;&#1493;&#1504;&#1497;&#1501;%20-%20&#1488;&#1495;&#1512;&#1497;%20&#1505;&#1489;&#1489;%20&#1513;&#1504;&#1497;%20-%20&#1488;&#1504;&#1490;&#1500;&#1497;&#1514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מתמודדים.ות!$B$2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(מתמודדים.ות!$A$4,מתמודדים.ות!$A$6)</c:f>
              <c:strCache>
                <c:ptCount val="2"/>
                <c:pt idx="0">
                  <c:v>Average number of Candidates</c:v>
                </c:pt>
                <c:pt idx="1">
                  <c:v>Average number of parties</c:v>
                </c:pt>
              </c:strCache>
            </c:strRef>
          </c:cat>
          <c:val>
            <c:numRef>
              <c:f>(מתמודדים.ות!$B$4,מתמודדים.ות!$B$6)</c:f>
              <c:numCache>
                <c:formatCode>0.00</c:formatCode>
                <c:ptCount val="2"/>
                <c:pt idx="0" formatCode="0.0">
                  <c:v>3.835294117647059</c:v>
                </c:pt>
                <c:pt idx="1">
                  <c:v>0.93894736842105264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121-4B1E-B1EE-8C694CCC5C19}"/>
            </c:ext>
          </c:extLst>
        </c:ser>
        <c:ser>
          <c:idx val="1"/>
          <c:order val="1"/>
          <c:tx>
            <c:strRef>
              <c:f>מתמודדים.ות!$C$2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(מתמודדים.ות!$A$4,מתמודדים.ות!$A$6)</c:f>
              <c:strCache>
                <c:ptCount val="2"/>
                <c:pt idx="0">
                  <c:v>Average number of Candidates</c:v>
                </c:pt>
                <c:pt idx="1">
                  <c:v>Average number of parties</c:v>
                </c:pt>
              </c:strCache>
            </c:strRef>
          </c:cat>
          <c:val>
            <c:numRef>
              <c:f>(מתמודדים.ות!$C$4,מתמודדים.ות!$C$6)</c:f>
              <c:numCache>
                <c:formatCode>0.00</c:formatCode>
                <c:ptCount val="2"/>
                <c:pt idx="0" formatCode="0.0">
                  <c:v>3.6973684210526314</c:v>
                </c:pt>
                <c:pt idx="1">
                  <c:v>0.9642857142857143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121-4B1E-B1EE-8C694CCC5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68992784"/>
        <c:axId val="368993504"/>
      </c:barChart>
      <c:catAx>
        <c:axId val="3689927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68993504"/>
        <c:crosses val="autoZero"/>
        <c:auto val="1"/>
        <c:lblAlgn val="ctr"/>
        <c:lblOffset val="100"/>
        <c:noMultiLvlLbl val="0"/>
      </c:catAx>
      <c:valAx>
        <c:axId val="368993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368992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מתמודדים.ות!$B$13</c:f>
              <c:strCache>
                <c:ptCount val="1"/>
                <c:pt idx="0">
                  <c:v>Candidates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מתמודדים.ות!$A$14:$A$16</c:f>
              <c:strCache>
                <c:ptCount val="3"/>
                <c:pt idx="0">
                  <c:v>Political party-affiliated</c:v>
                </c:pt>
                <c:pt idx="1">
                  <c:v>Clan-affiliated</c:v>
                </c:pt>
                <c:pt idx="2">
                  <c:v>Independent</c:v>
                </c:pt>
              </c:strCache>
            </c:strRef>
          </c:cat>
          <c:val>
            <c:numRef>
              <c:f>מתמודדים.ות!$B$14:$B$16</c:f>
              <c:numCache>
                <c:formatCode>0%</c:formatCode>
                <c:ptCount val="3"/>
                <c:pt idx="0">
                  <c:v>0.05</c:v>
                </c:pt>
                <c:pt idx="1">
                  <c:v>0.93</c:v>
                </c:pt>
                <c:pt idx="2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EDF-4B9D-B616-8ACCD4E28614}"/>
            </c:ext>
          </c:extLst>
        </c:ser>
        <c:ser>
          <c:idx val="1"/>
          <c:order val="1"/>
          <c:tx>
            <c:strRef>
              <c:f>מתמודדים.ות!$C$13</c:f>
              <c:strCache>
                <c:ptCount val="1"/>
                <c:pt idx="0">
                  <c:v>Parties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מתמודדים.ות!$A$14:$A$16</c:f>
              <c:strCache>
                <c:ptCount val="3"/>
                <c:pt idx="0">
                  <c:v>Political party-affiliated</c:v>
                </c:pt>
                <c:pt idx="1">
                  <c:v>Clan-affiliated</c:v>
                </c:pt>
                <c:pt idx="2">
                  <c:v>Independent</c:v>
                </c:pt>
              </c:strCache>
            </c:strRef>
          </c:cat>
          <c:val>
            <c:numRef>
              <c:f>מתמודדים.ות!$C$14:$C$16</c:f>
              <c:numCache>
                <c:formatCode>0%</c:formatCode>
                <c:ptCount val="3"/>
                <c:pt idx="0">
                  <c:v>7.0000000000000007E-2</c:v>
                </c:pt>
                <c:pt idx="1">
                  <c:v>0.89</c:v>
                </c:pt>
                <c:pt idx="2">
                  <c:v>0.04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EDF-4B9D-B616-8ACCD4E286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80203360"/>
        <c:axId val="780203720"/>
      </c:barChart>
      <c:catAx>
        <c:axId val="780203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0203720"/>
        <c:crosses val="autoZero"/>
        <c:auto val="1"/>
        <c:lblAlgn val="ctr"/>
        <c:lblOffset val="100"/>
        <c:noMultiLvlLbl val="0"/>
      </c:catAx>
      <c:valAx>
        <c:axId val="7802037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802033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spPr>
            <a:solidFill>
              <a:srgbClr val="4472C4"/>
            </a:solidFill>
            <a:ln cmpd="sng">
              <a:solidFill>
                <a:srgbClr val="00B0F0"/>
              </a:solidFill>
            </a:ln>
          </c:spPr>
          <c:invertIfNegative val="1"/>
          <c:dPt>
            <c:idx val="0"/>
            <c:invertIfNegative val="1"/>
            <c:bubble3D val="0"/>
            <c:spPr>
              <a:solidFill>
                <a:srgbClr val="002060"/>
              </a:solidFill>
              <a:ln cmpd="sng"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1050-430B-B84E-3A042B57A1FA}"/>
              </c:ext>
            </c:extLst>
          </c:dPt>
          <c:dPt>
            <c:idx val="1"/>
            <c:invertIfNegative val="1"/>
            <c:bubble3D val="0"/>
            <c:spPr>
              <a:solidFill>
                <a:srgbClr val="002060"/>
              </a:solidFill>
              <a:ln cmpd="sng"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1050-430B-B84E-3A042B57A1FA}"/>
              </c:ext>
            </c:extLst>
          </c:dPt>
          <c:dPt>
            <c:idx val="2"/>
            <c:invertIfNegative val="1"/>
            <c:bubble3D val="0"/>
            <c:spPr>
              <a:solidFill>
                <a:srgbClr val="002060"/>
              </a:solidFill>
              <a:ln cmpd="sng"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1050-430B-B84E-3A042B57A1FA}"/>
              </c:ext>
            </c:extLst>
          </c:dPt>
          <c:dPt>
            <c:idx val="3"/>
            <c:invertIfNegative val="1"/>
            <c:bubble3D val="0"/>
            <c:spPr>
              <a:solidFill>
                <a:srgbClr val="002060"/>
              </a:solidFill>
              <a:ln cmpd="sng">
                <a:solidFill>
                  <a:srgbClr val="00B0F0"/>
                </a:solidFill>
              </a:ln>
            </c:spPr>
            <c:extLst>
              <c:ext xmlns:c16="http://schemas.microsoft.com/office/drawing/2014/chart" uri="{C3380CC4-5D6E-409C-BE32-E72D297353CC}">
                <c16:uniqueId val="{00000007-1050-430B-B84E-3A042B57A1F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'נתונים כלליים'!$AQ$93:$AT$93</c:f>
              <c:strCache>
                <c:ptCount val="4"/>
                <c:pt idx="0">
                  <c:v>Incumbent</c:v>
                </c:pt>
                <c:pt idx="1">
                  <c:v>Council members</c:v>
                </c:pt>
                <c:pt idx="2">
                  <c:v>Previous mayors</c:v>
                </c:pt>
                <c:pt idx="3">
                  <c:v>New Candidates</c:v>
                </c:pt>
              </c:strCache>
            </c:strRef>
          </c:cat>
          <c:val>
            <c:numRef>
              <c:f>'נתונים כלליים'!$AQ$94:$AT$94</c:f>
              <c:numCache>
                <c:formatCode>0%</c:formatCode>
                <c:ptCount val="4"/>
                <c:pt idx="0">
                  <c:v>0.22392638036809817</c:v>
                </c:pt>
                <c:pt idx="1">
                  <c:v>8.8957055214723926E-2</c:v>
                </c:pt>
                <c:pt idx="2">
                  <c:v>8.5889570552147243E-2</c:v>
                </c:pt>
                <c:pt idx="3">
                  <c:v>0.60122699386503065</c:v>
                </c:pt>
              </c:numCache>
            </c:numRef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 cmpd="sng">
                    <a:solidFill>
                      <a:srgbClr val="00B0F0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8-1050-430B-B84E-3A042B57A1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976951513"/>
        <c:axId val="1812658106"/>
      </c:barChart>
      <c:catAx>
        <c:axId val="1976951513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endParaRPr lang="he-IL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crossAx val="1812658106"/>
        <c:crosses val="autoZero"/>
        <c:auto val="1"/>
        <c:lblAlgn val="ctr"/>
        <c:lblOffset val="100"/>
        <c:noMultiLvlLbl val="1"/>
      </c:catAx>
      <c:valAx>
        <c:axId val="1812658106"/>
        <c:scaling>
          <c:orientation val="minMax"/>
          <c:max val="1"/>
        </c:scaling>
        <c:delete val="0"/>
        <c:axPos val="l"/>
        <c:majorGridlines>
          <c:spPr>
            <a:ln>
              <a:solidFill>
                <a:srgbClr val="B7B7B7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/>
                </a:pPr>
                <a:endParaRPr lang="he-IL"/>
              </a:p>
            </c:rich>
          </c:tx>
          <c:overlay val="0"/>
        </c:title>
        <c:numFmt formatCode="0%" sourceLinked="1"/>
        <c:majorTickMark val="none"/>
        <c:minorTickMark val="none"/>
        <c:tickLblPos val="nextTo"/>
        <c:spPr>
          <a:ln/>
        </c:spPr>
        <c:crossAx val="1976951513"/>
        <c:crosses val="autoZero"/>
        <c:crossBetween val="between"/>
      </c:valAx>
    </c:plotArea>
    <c:plotVisOnly val="1"/>
    <c:dispBlanksAs val="zero"/>
    <c:showDLblsOverMax val="1"/>
  </c:chart>
  <c:txPr>
    <a:bodyPr/>
    <a:lstStyle/>
    <a:p>
      <a:pPr>
        <a:defRPr sz="1800" b="1">
          <a:solidFill>
            <a:sysClr val="windowText" lastClr="000000"/>
          </a:solidFill>
          <a:cs typeface="+mj-cs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'שיעור הצבעה '!$B$2</c:f>
              <c:strCache>
                <c:ptCount val="1"/>
                <c:pt idx="0">
                  <c:v>Arab local authorities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'שיעור הצבעה '!$A$3:$A$8</c:f>
              <c:strCache>
                <c:ptCount val="6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2024</c:v>
                </c:pt>
                <c:pt idx="5">
                  <c:v>average</c:v>
                </c:pt>
              </c:strCache>
            </c:strRef>
          </c:cat>
          <c:val>
            <c:numRef>
              <c:f>'שיעור הצבעה '!$B$3:$B$8</c:f>
              <c:numCache>
                <c:formatCode>0%</c:formatCode>
                <c:ptCount val="6"/>
                <c:pt idx="0">
                  <c:v>0.89</c:v>
                </c:pt>
                <c:pt idx="1">
                  <c:v>0.89</c:v>
                </c:pt>
                <c:pt idx="2">
                  <c:v>0.86</c:v>
                </c:pt>
                <c:pt idx="3">
                  <c:v>0.88</c:v>
                </c:pt>
                <c:pt idx="4">
                  <c:v>0.77</c:v>
                </c:pt>
                <c:pt idx="5">
                  <c:v>0.85799999999999998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BA6-496D-BCE9-89420F9BBA84}"/>
            </c:ext>
          </c:extLst>
        </c:ser>
        <c:ser>
          <c:idx val="1"/>
          <c:order val="1"/>
          <c:tx>
            <c:strRef>
              <c:f>'שיעור הצבעה '!$C$2</c:f>
              <c:strCache>
                <c:ptCount val="1"/>
                <c:pt idx="0">
                  <c:v>Jewish local authorities</c:v>
                </c:pt>
              </c:strCache>
            </c:strRef>
          </c:tx>
          <c:spPr>
            <a:ln w="28575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'שיעור הצבעה '!$A$3:$A$8</c:f>
              <c:strCache>
                <c:ptCount val="6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2024</c:v>
                </c:pt>
                <c:pt idx="5">
                  <c:v>average</c:v>
                </c:pt>
              </c:strCache>
            </c:strRef>
          </c:cat>
          <c:val>
            <c:numRef>
              <c:f>'שיעור הצבעה '!$C$3:$C$8</c:f>
              <c:numCache>
                <c:formatCode>0%</c:formatCode>
                <c:ptCount val="6"/>
                <c:pt idx="0">
                  <c:v>0.45800000000000002</c:v>
                </c:pt>
                <c:pt idx="1">
                  <c:v>0.48599999999999999</c:v>
                </c:pt>
                <c:pt idx="2">
                  <c:v>0.47699999999999998</c:v>
                </c:pt>
                <c:pt idx="3">
                  <c:v>0.55100000000000005</c:v>
                </c:pt>
                <c:pt idx="4">
                  <c:v>0.50700000000000001</c:v>
                </c:pt>
                <c:pt idx="5">
                  <c:v>0.49580000000000002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BA6-496D-BCE9-89420F9BBA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09617576"/>
        <c:axId val="609620816"/>
      </c:lineChart>
      <c:catAx>
        <c:axId val="6096175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9620816"/>
        <c:crosses val="autoZero"/>
        <c:auto val="1"/>
        <c:lblAlgn val="ctr"/>
        <c:lblOffset val="100"/>
        <c:noMultiLvlLbl val="0"/>
      </c:catAx>
      <c:valAx>
        <c:axId val="609620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6096175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'הכרעה וסבבי בחירות'!$A$3</c:f>
              <c:strCache>
                <c:ptCount val="1"/>
                <c:pt idx="0">
                  <c:v>first round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('הכרעה וסבבי בחירות'!$C$2,'הכרעה וסבבי בחירות'!$E$2,'הכרעה וסבבי בחירות'!$G$2)</c:f>
              <c:numCache>
                <c:formatCode>General</c:formatCode>
                <c:ptCount val="3"/>
                <c:pt idx="0">
                  <c:v>2013</c:v>
                </c:pt>
                <c:pt idx="1">
                  <c:v>2018</c:v>
                </c:pt>
                <c:pt idx="2">
                  <c:v>2024</c:v>
                </c:pt>
              </c:numCache>
            </c:numRef>
          </c:cat>
          <c:val>
            <c:numRef>
              <c:f>('הכרעה וסבבי בחירות'!$C$3,'הכרעה וסבבי בחירות'!$E$3,'הכרעה וסבבי בחירות'!$G$3)</c:f>
              <c:numCache>
                <c:formatCode>0%</c:formatCode>
                <c:ptCount val="3"/>
                <c:pt idx="0">
                  <c:v>0.73913043478260865</c:v>
                </c:pt>
                <c:pt idx="1">
                  <c:v>0.71052631578947367</c:v>
                </c:pt>
                <c:pt idx="2">
                  <c:v>0.76470588235294112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F4-476D-801A-4585BDF00DBA}"/>
            </c:ext>
          </c:extLst>
        </c:ser>
        <c:ser>
          <c:idx val="1"/>
          <c:order val="1"/>
          <c:tx>
            <c:strRef>
              <c:f>'הכרעה וסבבי בחירות'!$A$4</c:f>
              <c:strCache>
                <c:ptCount val="1"/>
                <c:pt idx="0">
                  <c:v>second round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('הכרעה וסבבי בחירות'!$C$2,'הכרעה וסבבי בחירות'!$E$2,'הכרעה וסבבי בחירות'!$G$2)</c:f>
              <c:numCache>
                <c:formatCode>General</c:formatCode>
                <c:ptCount val="3"/>
                <c:pt idx="0">
                  <c:v>2013</c:v>
                </c:pt>
                <c:pt idx="1">
                  <c:v>2018</c:v>
                </c:pt>
                <c:pt idx="2">
                  <c:v>2024</c:v>
                </c:pt>
              </c:numCache>
            </c:numRef>
          </c:cat>
          <c:val>
            <c:numRef>
              <c:f>('הכרעה וסבבי בחירות'!$C$4,'הכרעה וסבבי בחירות'!$E$4,'הכרעה וסבבי בחירות'!$G$4)</c:f>
              <c:numCache>
                <c:formatCode>0%</c:formatCode>
                <c:ptCount val="3"/>
                <c:pt idx="0">
                  <c:v>0.2608695652173913</c:v>
                </c:pt>
                <c:pt idx="1">
                  <c:v>0.28947368421052633</c:v>
                </c:pt>
                <c:pt idx="2">
                  <c:v>0.23529411764705882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CF4-476D-801A-4585BDF00D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73418288"/>
        <c:axId val="873420808"/>
      </c:barChart>
      <c:catAx>
        <c:axId val="8734182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73420808"/>
        <c:crosses val="autoZero"/>
        <c:auto val="1"/>
        <c:lblAlgn val="ctr"/>
        <c:lblOffset val="100"/>
        <c:noMultiLvlLbl val="0"/>
      </c:catAx>
      <c:valAx>
        <c:axId val="8734208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734182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302265205979682"/>
          <c:y val="0.9284674026903359"/>
          <c:w val="0.55263475217771685"/>
          <c:h val="7.09710611685848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'ייצוג מגדרי'!$A$10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'ייצוג מגדרי'!$B$8:$E$9</c:f>
              <c:multiLvlStrCache>
                <c:ptCount val="4"/>
                <c:lvl>
                  <c:pt idx="0">
                    <c:v>Mayors</c:v>
                  </c:pt>
                  <c:pt idx="1">
                    <c:v>Council members</c:v>
                  </c:pt>
                  <c:pt idx="2">
                    <c:v>Mayors</c:v>
                  </c:pt>
                  <c:pt idx="3">
                    <c:v>Council members</c:v>
                  </c:pt>
                </c:lvl>
                <c:lvl>
                  <c:pt idx="0">
                    <c:v>2018</c:v>
                  </c:pt>
                  <c:pt idx="2">
                    <c:v>2024</c:v>
                  </c:pt>
                </c:lvl>
              </c:multiLvlStrCache>
            </c:multiLvlStrRef>
          </c:cat>
          <c:val>
            <c:numRef>
              <c:f>'ייצוג מגדרי'!$B$10:$E$10</c:f>
              <c:numCache>
                <c:formatCode>0%</c:formatCode>
                <c:ptCount val="4"/>
                <c:pt idx="0">
                  <c:v>1</c:v>
                </c:pt>
                <c:pt idx="1">
                  <c:v>0.98</c:v>
                </c:pt>
                <c:pt idx="2">
                  <c:v>1</c:v>
                </c:pt>
                <c:pt idx="3" formatCode="0.0%">
                  <c:v>0.98499999999999999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FD-449D-BE30-406022756D70}"/>
            </c:ext>
          </c:extLst>
        </c:ser>
        <c:ser>
          <c:idx val="1"/>
          <c:order val="1"/>
          <c:tx>
            <c:strRef>
              <c:f>'ייצוג מגדרי'!$A$11</c:f>
              <c:strCache>
                <c:ptCount val="1"/>
                <c:pt idx="0">
                  <c:v>Women 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'ייצוג מגדרי'!$B$8:$E$9</c:f>
              <c:multiLvlStrCache>
                <c:ptCount val="4"/>
                <c:lvl>
                  <c:pt idx="0">
                    <c:v>Mayors</c:v>
                  </c:pt>
                  <c:pt idx="1">
                    <c:v>Council members</c:v>
                  </c:pt>
                  <c:pt idx="2">
                    <c:v>Mayors</c:v>
                  </c:pt>
                  <c:pt idx="3">
                    <c:v>Council members</c:v>
                  </c:pt>
                </c:lvl>
                <c:lvl>
                  <c:pt idx="0">
                    <c:v>2018</c:v>
                  </c:pt>
                  <c:pt idx="2">
                    <c:v>2024</c:v>
                  </c:pt>
                </c:lvl>
              </c:multiLvlStrCache>
            </c:multiLvlStrRef>
          </c:cat>
          <c:val>
            <c:numRef>
              <c:f>'ייצוג מגדרי'!$B$11:$E$11</c:f>
              <c:numCache>
                <c:formatCode>0%</c:formatCode>
                <c:ptCount val="4"/>
                <c:pt idx="0">
                  <c:v>0</c:v>
                </c:pt>
                <c:pt idx="1">
                  <c:v>0.02</c:v>
                </c:pt>
                <c:pt idx="2">
                  <c:v>0</c:v>
                </c:pt>
                <c:pt idx="3" formatCode="0.0%">
                  <c:v>1.4999999999999999E-2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FD-449D-BE30-406022756D7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3582768"/>
        <c:axId val="703589608"/>
      </c:barChart>
      <c:catAx>
        <c:axId val="70358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3589608"/>
        <c:crosses val="autoZero"/>
        <c:auto val="1"/>
        <c:lblAlgn val="ctr"/>
        <c:lblOffset val="100"/>
        <c:noMultiLvlLbl val="0"/>
      </c:catAx>
      <c:valAx>
        <c:axId val="70358960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3582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lineMarker"/>
        <c:varyColors val="0"/>
        <c:ser>
          <c:idx val="0"/>
          <c:order val="0"/>
          <c:tx>
            <c:strRef>
              <c:f>'שיעור הצבעה '!$B$20</c:f>
              <c:strCache>
                <c:ptCount val="1"/>
                <c:pt idx="0">
                  <c:v>Arab local authorities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>
                  <a:lumMod val="40000"/>
                  <a:lumOff val="60000"/>
                </a:schemeClr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'שיעור הצבעה '!$A$21:$A$25</c:f>
              <c:numCache>
                <c:formatCode>General</c:formatCode>
                <c:ptCount val="5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2024</c:v>
                </c:pt>
              </c:numCache>
            </c:numRef>
          </c:xVal>
          <c:yVal>
            <c:numRef>
              <c:f>'שיעור הצבעה '!$B$21:$B$25</c:f>
              <c:numCache>
                <c:formatCode>0%</c:formatCode>
                <c:ptCount val="5"/>
                <c:pt idx="0" formatCode="0.0%">
                  <c:v>8.9999999999999993E-3</c:v>
                </c:pt>
                <c:pt idx="1">
                  <c:v>0.01</c:v>
                </c:pt>
                <c:pt idx="2" formatCode="0.0%">
                  <c:v>5.0000000000000001E-3</c:v>
                </c:pt>
                <c:pt idx="3">
                  <c:v>0.02</c:v>
                </c:pt>
                <c:pt idx="4" formatCode="0.0%">
                  <c:v>1.4999999999999999E-2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AC94-4A29-B597-3702C5751E46}"/>
            </c:ext>
          </c:extLst>
        </c:ser>
        <c:ser>
          <c:idx val="1"/>
          <c:order val="1"/>
          <c:tx>
            <c:strRef>
              <c:f>'שיעור הצבעה '!$C$20</c:f>
              <c:strCache>
                <c:ptCount val="1"/>
                <c:pt idx="0">
                  <c:v>Jewish local authorities</c:v>
                </c:pt>
              </c:strCache>
            </c:strRef>
          </c:tx>
          <c:spPr>
            <a:ln w="19050" cap="rnd">
              <a:solidFill>
                <a:srgbClr val="002060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002060"/>
              </a:solidFill>
              <a:ln w="9525">
                <a:solidFill>
                  <a:srgbClr val="002060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xVal>
            <c:numRef>
              <c:f>'שיעור הצבעה '!$A$21:$A$25</c:f>
              <c:numCache>
                <c:formatCode>General</c:formatCode>
                <c:ptCount val="5"/>
                <c:pt idx="0">
                  <c:v>2003</c:v>
                </c:pt>
                <c:pt idx="1">
                  <c:v>2008</c:v>
                </c:pt>
                <c:pt idx="2">
                  <c:v>2013</c:v>
                </c:pt>
                <c:pt idx="3">
                  <c:v>2018</c:v>
                </c:pt>
                <c:pt idx="4">
                  <c:v>2024</c:v>
                </c:pt>
              </c:numCache>
            </c:numRef>
          </c:xVal>
          <c:yVal>
            <c:numRef>
              <c:f>'שיעור הצבעה '!$C$21:$C$25</c:f>
              <c:numCache>
                <c:formatCode>0.0%</c:formatCode>
                <c:ptCount val="5"/>
                <c:pt idx="0" formatCode="0%">
                  <c:v>0.14000000000000001</c:v>
                </c:pt>
                <c:pt idx="1">
                  <c:v>0.154</c:v>
                </c:pt>
                <c:pt idx="2">
                  <c:v>0.20300000000000001</c:v>
                </c:pt>
                <c:pt idx="3">
                  <c:v>0.23799999999999999</c:v>
                </c:pt>
                <c:pt idx="4">
                  <c:v>0.27500000000000002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AC94-4A29-B597-3702C5751E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4074384"/>
        <c:axId val="834078344"/>
      </c:scatterChart>
      <c:valAx>
        <c:axId val="834074384"/>
        <c:scaling>
          <c:orientation val="minMax"/>
          <c:max val="2024"/>
          <c:min val="2003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4078344"/>
        <c:crosses val="autoZero"/>
        <c:crossBetween val="midCat"/>
      </c:valAx>
      <c:valAx>
        <c:axId val="83407834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834074384"/>
        <c:crosses val="autoZero"/>
        <c:crossBetween val="midCat"/>
      </c:valAx>
      <c:spPr>
        <a:noFill/>
        <a:ln>
          <a:solidFill>
            <a:schemeClr val="accent5">
              <a:lumMod val="40000"/>
              <a:lumOff val="60000"/>
            </a:schemeClr>
          </a:solidFill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'זהותם של המנצחים'!$A$2</c:f>
              <c:strCache>
                <c:ptCount val="1"/>
                <c:pt idx="0">
                  <c:v>Incumbent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('זהותם של המנצחים'!$C$1,'זהותם של המנצחים'!$E$1,'זהותם של המנצחים'!$G$1)</c:f>
              <c:strCache>
                <c:ptCount val="3"/>
                <c:pt idx="0">
                  <c:v>First Round</c:v>
                </c:pt>
                <c:pt idx="1">
                  <c:v>Second Round</c:v>
                </c:pt>
                <c:pt idx="2">
                  <c:v>Total</c:v>
                </c:pt>
              </c:strCache>
            </c:strRef>
          </c:cat>
          <c:val>
            <c:numRef>
              <c:f>('זהותם של המנצחים'!$C$2,'זהותם של המנצחים'!$E$2,'זהותם של המנצחים'!$G$2)</c:f>
              <c:numCache>
                <c:formatCode>0%</c:formatCode>
                <c:ptCount val="3"/>
                <c:pt idx="0">
                  <c:v>0.48484848484848486</c:v>
                </c:pt>
                <c:pt idx="1">
                  <c:v>0.31578947368421051</c:v>
                </c:pt>
                <c:pt idx="2">
                  <c:v>0.44705882352941179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48F-488E-A0F0-90F8E21A6F0D}"/>
            </c:ext>
          </c:extLst>
        </c:ser>
        <c:ser>
          <c:idx val="1"/>
          <c:order val="1"/>
          <c:tx>
            <c:strRef>
              <c:f>'זהותם של המנצחים'!$A$3</c:f>
              <c:strCache>
                <c:ptCount val="1"/>
                <c:pt idx="0">
                  <c:v>Previous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('זהותם של המנצחים'!$C$1,'זהותם של המנצחים'!$E$1,'זהותם של המנצחים'!$G$1)</c:f>
              <c:strCache>
                <c:ptCount val="3"/>
                <c:pt idx="0">
                  <c:v>First Round</c:v>
                </c:pt>
                <c:pt idx="1">
                  <c:v>Second Round</c:v>
                </c:pt>
                <c:pt idx="2">
                  <c:v>Total</c:v>
                </c:pt>
              </c:strCache>
            </c:strRef>
          </c:cat>
          <c:val>
            <c:numRef>
              <c:f>('זהותם של המנצחים'!$C$3,'זהותם של המנצחים'!$E$3,'זהותם של המנצחים'!$G$3)</c:f>
              <c:numCache>
                <c:formatCode>0%</c:formatCode>
                <c:ptCount val="3"/>
                <c:pt idx="0">
                  <c:v>0.13636363636363635</c:v>
                </c:pt>
                <c:pt idx="1">
                  <c:v>0.10526315789473684</c:v>
                </c:pt>
                <c:pt idx="2">
                  <c:v>0.12941176470588237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48F-488E-A0F0-90F8E21A6F0D}"/>
            </c:ext>
          </c:extLst>
        </c:ser>
        <c:ser>
          <c:idx val="2"/>
          <c:order val="2"/>
          <c:tx>
            <c:strRef>
              <c:f>'זהותם של המנצחים'!$A$4</c:f>
              <c:strCache>
                <c:ptCount val="1"/>
                <c:pt idx="0">
                  <c:v>New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('זהותם של המנצחים'!$C$1,'זהותם של המנצחים'!$E$1,'זהותם של המנצחים'!$G$1)</c:f>
              <c:strCache>
                <c:ptCount val="3"/>
                <c:pt idx="0">
                  <c:v>First Round</c:v>
                </c:pt>
                <c:pt idx="1">
                  <c:v>Second Round</c:v>
                </c:pt>
                <c:pt idx="2">
                  <c:v>Total</c:v>
                </c:pt>
              </c:strCache>
            </c:strRef>
          </c:cat>
          <c:val>
            <c:numRef>
              <c:f>('זהותם של המנצחים'!$C$4,'זהותם של המנצחים'!$E$4,'זהותם של המנצחים'!$G$4)</c:f>
              <c:numCache>
                <c:formatCode>0%</c:formatCode>
                <c:ptCount val="3"/>
                <c:pt idx="0">
                  <c:v>0.37878787878787878</c:v>
                </c:pt>
                <c:pt idx="1">
                  <c:v>0.57894736842105265</c:v>
                </c:pt>
                <c:pt idx="2">
                  <c:v>0.42352941176470588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48F-488E-A0F0-90F8E21A6F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91072456"/>
        <c:axId val="791072816"/>
      </c:barChart>
      <c:catAx>
        <c:axId val="791072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1072816"/>
        <c:crosses val="autoZero"/>
        <c:auto val="1"/>
        <c:lblAlgn val="ctr"/>
        <c:lblOffset val="100"/>
        <c:noMultiLvlLbl val="0"/>
      </c:catAx>
      <c:valAx>
        <c:axId val="7910728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910724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'שיעור הצבעה '!$B$11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'שיעור הצבעה '!$A$12:$A$14</c:f>
              <c:strCache>
                <c:ptCount val="3"/>
                <c:pt idx="0">
                  <c:v>Clan-affiliated</c:v>
                </c:pt>
                <c:pt idx="1">
                  <c:v>Independent</c:v>
                </c:pt>
                <c:pt idx="2">
                  <c:v>Political party-affiliated</c:v>
                </c:pt>
              </c:strCache>
            </c:strRef>
          </c:cat>
          <c:val>
            <c:numRef>
              <c:f>'שיעור הצבעה '!$B$12:$B$14</c:f>
              <c:numCache>
                <c:formatCode>0%</c:formatCode>
                <c:ptCount val="3"/>
                <c:pt idx="0">
                  <c:v>0.85</c:v>
                </c:pt>
                <c:pt idx="1">
                  <c:v>0.08</c:v>
                </c:pt>
                <c:pt idx="2">
                  <c:v>7.0000000000000007E-2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D61-4BF7-B407-CCCC0C191CB6}"/>
            </c:ext>
          </c:extLst>
        </c:ser>
        <c:ser>
          <c:idx val="1"/>
          <c:order val="1"/>
          <c:tx>
            <c:strRef>
              <c:f>'שיעור הצבעה '!$C$11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'שיעור הצבעה '!$A$12:$A$14</c:f>
              <c:strCache>
                <c:ptCount val="3"/>
                <c:pt idx="0">
                  <c:v>Clan-affiliated</c:v>
                </c:pt>
                <c:pt idx="1">
                  <c:v>Independent</c:v>
                </c:pt>
                <c:pt idx="2">
                  <c:v>Political party-affiliated</c:v>
                </c:pt>
              </c:strCache>
            </c:strRef>
          </c:cat>
          <c:val>
            <c:numRef>
              <c:f>'שיעור הצבעה '!$C$12:$C$14</c:f>
              <c:numCache>
                <c:formatCode>0%</c:formatCode>
                <c:ptCount val="3"/>
                <c:pt idx="0">
                  <c:v>0.79</c:v>
                </c:pt>
                <c:pt idx="1">
                  <c:v>0.13</c:v>
                </c:pt>
                <c:pt idx="2">
                  <c:v>0.08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D61-4BF7-B407-CCCC0C191CB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08947040"/>
        <c:axId val="708943800"/>
      </c:barChart>
      <c:catAx>
        <c:axId val="708947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8943800"/>
        <c:crosses val="autoZero"/>
        <c:auto val="1"/>
        <c:lblAlgn val="ctr"/>
        <c:lblOffset val="100"/>
        <c:noMultiLvlLbl val="0"/>
      </c:catAx>
      <c:valAx>
        <c:axId val="70894380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708947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800" b="1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533CFA1-D38F-B86B-D865-63437D3311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0DEDCEBE-5C51-29E5-962E-EA21D1AE78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F3FA794-BEE9-71EB-2F08-8C621166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CC9A1DA6-BB5F-DD96-C06F-6F57445D3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22395F2-BCFE-6CBA-AEB1-A02FC83B1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3338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3FD561D-D1D6-7E90-C2E4-443797BC65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2B70263C-0E4E-A91E-B82A-E4F2A70D2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C6B2F09-AC28-39C0-8134-80961E1BC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9A7BFB6-5A5D-D27E-06A7-241B2DEC0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D48A47CA-B47F-D31F-4A12-37841FFAB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9273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9C374938-2C54-8F03-4835-9EACD764B8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DBDC85A1-393D-676E-909E-C69F176D4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3B0C3EB5-29D8-696E-D04E-341DF97B8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A21995F9-0E6A-8E01-CF62-9C8C0DBE68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4A36BA-EB91-20F4-3F34-1EFD78540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3832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B758B5D-D70D-34A8-84A1-A40FD0867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53F163E-C944-E5C4-5F2F-A74C03C2F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80D3CAB-E939-8D2A-319B-6DD87D73B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B6E3810-059A-9F15-C5C5-3C7A4ECAB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7EF063E-8950-8A74-D50E-FCB987FE7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8408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B293A36-4D2F-9CC6-6424-7E31BB1DD9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7407F751-AB7E-00C2-DBED-FA1C92F591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D4E9C114-CB76-9161-685D-21B2B80A8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7AA7A34B-C0D3-B43C-C46E-ACA10269A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0FF5C824-9C67-85B7-7E4B-7635057F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1798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04C1216-87F7-5E82-743E-EB9037726D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A688079-5AE5-A7C0-78A1-083CD11368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655393F-40ED-EB7E-11F9-7CF409AD4F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A7F1420B-7C3A-FCE6-8280-C2BEC4E18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5229B8AB-4349-2365-0B01-40B88D6ED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80A24EF7-CA6F-CE82-D0B8-8C9D22E2B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936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3544857C-6E90-05A0-F90D-6F3827DD0D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721A96A-8980-BD69-9A31-FFE8D9DE28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ED4C9BB9-AD40-248A-3C47-D269A89791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4A1C6044-B6EA-91F0-761A-64C3004D2A1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5AC4F60D-F61B-C535-36A0-28A30E62B03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B200ACC9-41EB-136A-6B60-706520A7F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BF75346E-06BC-4268-EC69-D4574E9E3F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8686083D-2914-0AA7-99FE-C68EFE7B1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53839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02860F0-C524-B0AF-5EC5-1D2FA0E9A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24AA8912-D147-06D1-7123-54C4916356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BBA908F5-050A-7A2D-C5E3-9540EF6DC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98ACCCE6-3A38-D606-370D-0044BD717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11488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92E37BE9-AE95-77C5-CA93-8D4EB8E72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CAEAAEDF-68D4-BEBC-B423-340E0577C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EC57362F-650B-94AB-01FE-CEC04A6A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73768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FE80579-1E8C-D075-1105-6FAD42FBF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36B9D102-CC78-9E9D-6489-E3A3345179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B7A7EB98-CE84-6DBB-826E-12C648B4C1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80CA7175-F8B6-5B2E-FEB3-C6839D524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31C0D3ED-8114-7C38-F14C-3C95F77B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5A55814-3A70-ACF4-E5DF-DAB07B0A4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72196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6603437-6DB3-5A2D-745E-FE6289D49A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D3C6BF07-3647-4455-EFFF-8DE59D9FE2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71226E92-DE5F-C08E-D7FA-CDB78D53B8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07580E7D-6301-705E-21AB-4A165FC26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F688023B-31FC-B8F1-7A61-51D213D60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AF935F84-2063-0291-78A8-506E26FE4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58532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3D78DFA6-DD43-263C-1964-13C5B521F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BE51DFA2-51C6-E5D2-8344-686EADB1F9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FE637BC-39F1-1B5F-4E95-3D824A8C72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63BC6-95DE-4ABF-88CF-FACAB636B2F0}" type="datetimeFigureOut">
              <a:rPr lang="he-IL" smtClean="0"/>
              <a:t>ט'/ניסן/תשפ"ד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E32E9F13-EE03-C027-912F-8EDDBEDFB1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CF74B7A3-F23B-55CD-FB6B-A53F6CCF9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392D5-C93D-45B7-895B-D45884721A1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5013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4D5BD0C-D928-447F-24DC-EEAE1040CA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80854" y="4064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The Local is the National: on the illusions of local democracy in Arab society in Israel</a:t>
            </a:r>
            <a:endParaRPr lang="he-IL" b="1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ABC37B50-9586-C2AE-4798-E5B974BA3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82313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17.04.2024 </a:t>
            </a:r>
          </a:p>
          <a:p>
            <a:r>
              <a:rPr lang="en-US" dirty="0"/>
              <a:t>Muhammad </a:t>
            </a:r>
            <a:r>
              <a:rPr lang="en-US" dirty="0" err="1"/>
              <a:t>Khalaily</a:t>
            </a:r>
            <a:r>
              <a:rPr lang="en-US" dirty="0"/>
              <a:t> &amp; Imad </a:t>
            </a:r>
            <a:r>
              <a:rPr lang="en-US" dirty="0" err="1"/>
              <a:t>Jaraisy</a:t>
            </a:r>
            <a:r>
              <a:rPr lang="en-US" dirty="0"/>
              <a:t> 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58267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F55A524-CDC4-6271-D28A-9C012E564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Gender representation in local authority councils in Israel by population group 2003-2024</a:t>
            </a:r>
            <a:endParaRPr lang="he-IL" sz="54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C4A770DA-0AF3-F36B-8C90-8ADC9A50893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305688"/>
              </p:ext>
            </p:extLst>
          </p:nvPr>
        </p:nvGraphicFramePr>
        <p:xfrm>
          <a:off x="838200" y="1825625"/>
          <a:ext cx="10515600" cy="4770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059824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C02CE2C-F63B-A8F0-337E-A7B04C0D29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Continuity, contiguity and change among mayors of Arab local authorities</a:t>
            </a:r>
            <a:endParaRPr lang="he-IL" sz="60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3E3F572F-F3C4-BA60-5A0D-0F8D868A1EE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4248189"/>
              </p:ext>
            </p:extLst>
          </p:nvPr>
        </p:nvGraphicFramePr>
        <p:xfrm>
          <a:off x="838200" y="1825625"/>
          <a:ext cx="10515600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15058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146F668-1632-ADB2-73B8-248FB5E2C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The identity of mayors who won the elections 2018-2024</a:t>
            </a:r>
            <a:endParaRPr lang="he-IL" sz="60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B6236BE5-3C51-9439-6B41-0C1D3B74B6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176087"/>
              </p:ext>
            </p:extLst>
          </p:nvPr>
        </p:nvGraphicFramePr>
        <p:xfrm>
          <a:off x="838200" y="1825625"/>
          <a:ext cx="10515600" cy="4893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22351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2B366E5-F80B-69B3-7DBB-E04FFE787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Mixed Cities </a:t>
            </a:r>
            <a:endParaRPr lang="he-IL" b="1" dirty="0"/>
          </a:p>
        </p:txBody>
      </p:sp>
      <p:graphicFrame>
        <p:nvGraphicFramePr>
          <p:cNvPr id="5" name="מציין מיקום תוכן 4">
            <a:extLst>
              <a:ext uri="{FF2B5EF4-FFF2-40B4-BE49-F238E27FC236}">
                <a16:creationId xmlns:a16="http://schemas.microsoft.com/office/drawing/2014/main" id="{7004EDBC-D011-1504-DCCF-2432ACB583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704343"/>
              </p:ext>
            </p:extLst>
          </p:nvPr>
        </p:nvGraphicFramePr>
        <p:xfrm>
          <a:off x="92469" y="1912180"/>
          <a:ext cx="7122016" cy="4365497"/>
        </p:xfrm>
        <a:graphic>
          <a:graphicData uri="http://schemas.openxmlformats.org/drawingml/2006/table">
            <a:tbl>
              <a:tblPr rtl="1" firstRow="1" firstCol="1" bandRow="1"/>
              <a:tblGrid>
                <a:gridCol w="2241793">
                  <a:extLst>
                    <a:ext uri="{9D8B030D-6E8A-4147-A177-3AD203B41FA5}">
                      <a16:colId xmlns:a16="http://schemas.microsoft.com/office/drawing/2014/main" val="950523651"/>
                    </a:ext>
                  </a:extLst>
                </a:gridCol>
                <a:gridCol w="1643865">
                  <a:extLst>
                    <a:ext uri="{9D8B030D-6E8A-4147-A177-3AD203B41FA5}">
                      <a16:colId xmlns:a16="http://schemas.microsoft.com/office/drawing/2014/main" val="2370754930"/>
                    </a:ext>
                  </a:extLst>
                </a:gridCol>
                <a:gridCol w="1455854">
                  <a:extLst>
                    <a:ext uri="{9D8B030D-6E8A-4147-A177-3AD203B41FA5}">
                      <a16:colId xmlns:a16="http://schemas.microsoft.com/office/drawing/2014/main" val="4278779860"/>
                    </a:ext>
                  </a:extLst>
                </a:gridCol>
                <a:gridCol w="1780504">
                  <a:extLst>
                    <a:ext uri="{9D8B030D-6E8A-4147-A177-3AD203B41FA5}">
                      <a16:colId xmlns:a16="http://schemas.microsoft.com/office/drawing/2014/main" val="2460804826"/>
                    </a:ext>
                  </a:extLst>
                </a:gridCol>
              </a:tblGrid>
              <a:tr h="438803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Total</a:t>
                      </a:r>
                      <a:endParaRPr lang="en-US" sz="2000" kern="100" dirty="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Men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400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Women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City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80897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3</a:t>
                      </a:r>
                      <a:endParaRPr lang="en-US" sz="2000" kern="100" dirty="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Haifa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8031281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5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Acre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97628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3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Lod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0718136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0</a:t>
                      </a:r>
                      <a:endParaRPr lang="en-US" sz="2000" kern="100" dirty="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Ma’alot-Tarshiha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862140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3</a:t>
                      </a:r>
                      <a:endParaRPr lang="en-US" sz="2000" kern="100" dirty="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Ramle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048320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0</a:t>
                      </a:r>
                      <a:endParaRPr lang="en-US" sz="2000" kern="10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Tel Aviv Jaffa</a:t>
                      </a:r>
                      <a:endParaRPr lang="en-US" sz="2000" kern="100" dirty="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3009547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>
                          <a:solidFill>
                            <a:srgbClr val="000000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3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B4C6E7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Nof Hagalil</a:t>
                      </a:r>
                      <a:endParaRPr lang="en-US" sz="2000" kern="100">
                        <a:effectLst/>
                        <a:highlight>
                          <a:srgbClr val="B4C6E7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648829"/>
                  </a:ext>
                </a:extLst>
              </a:tr>
              <a:tr h="438803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26</a:t>
                      </a:r>
                      <a:endParaRPr lang="en-US" sz="2000" kern="100" dirty="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21</a:t>
                      </a:r>
                      <a:endParaRPr lang="en-US" sz="2000" kern="100" dirty="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5</a:t>
                      </a:r>
                      <a:endParaRPr lang="en-US" sz="2000" kern="100" dirty="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just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2F3"/>
                          </a:highlight>
                          <a:latin typeface="David" panose="020E0502060401010101" pitchFamily="34" charset="-79"/>
                          <a:ea typeface="Calibri" panose="020F0502020204030204" pitchFamily="34" charset="0"/>
                          <a:cs typeface="David" panose="020E0502060401010101" pitchFamily="34" charset="-79"/>
                        </a:rPr>
                        <a:t>Total </a:t>
                      </a:r>
                      <a:endParaRPr lang="en-US" sz="2000" kern="100" dirty="0">
                        <a:effectLst/>
                        <a:highlight>
                          <a:srgbClr val="D9E2F3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2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950506"/>
                  </a:ext>
                </a:extLst>
              </a:tr>
            </a:tbl>
          </a:graphicData>
        </a:graphic>
      </p:graphicFrame>
      <p:graphicFrame>
        <p:nvGraphicFramePr>
          <p:cNvPr id="9" name="טבלה 8">
            <a:extLst>
              <a:ext uri="{FF2B5EF4-FFF2-40B4-BE49-F238E27FC236}">
                <a16:creationId xmlns:a16="http://schemas.microsoft.com/office/drawing/2014/main" id="{DAB4EB85-F1CE-06DB-A62C-515194314E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022878"/>
              </p:ext>
            </p:extLst>
          </p:nvPr>
        </p:nvGraphicFramePr>
        <p:xfrm>
          <a:off x="8073452" y="1993458"/>
          <a:ext cx="3166476" cy="4577971"/>
        </p:xfrm>
        <a:graphic>
          <a:graphicData uri="http://schemas.openxmlformats.org/drawingml/2006/table">
            <a:tbl>
              <a:tblPr rtl="1" bandRow="1"/>
              <a:tblGrid>
                <a:gridCol w="1055492">
                  <a:extLst>
                    <a:ext uri="{9D8B030D-6E8A-4147-A177-3AD203B41FA5}">
                      <a16:colId xmlns:a16="http://schemas.microsoft.com/office/drawing/2014/main" val="2845854094"/>
                    </a:ext>
                  </a:extLst>
                </a:gridCol>
                <a:gridCol w="1055492">
                  <a:extLst>
                    <a:ext uri="{9D8B030D-6E8A-4147-A177-3AD203B41FA5}">
                      <a16:colId xmlns:a16="http://schemas.microsoft.com/office/drawing/2014/main" val="1453848733"/>
                    </a:ext>
                  </a:extLst>
                </a:gridCol>
                <a:gridCol w="1055492">
                  <a:extLst>
                    <a:ext uri="{9D8B030D-6E8A-4147-A177-3AD203B41FA5}">
                      <a16:colId xmlns:a16="http://schemas.microsoft.com/office/drawing/2014/main" val="4121163305"/>
                    </a:ext>
                  </a:extLst>
                </a:gridCol>
              </a:tblGrid>
              <a:tr h="293726"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Jews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Arabs</a:t>
                      </a:r>
                      <a:endParaRPr lang="en-US" sz="2000" kern="10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solidFill>
                            <a:srgbClr val="FFFFFF"/>
                          </a:solidFill>
                          <a:effectLst/>
                          <a:highlight>
                            <a:srgbClr val="4472C4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City</a:t>
                      </a:r>
                      <a:endParaRPr lang="en-US" sz="2000" kern="100" dirty="0">
                        <a:effectLst/>
                        <a:highlight>
                          <a:srgbClr val="4472C4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667349"/>
                  </a:ext>
                </a:extLst>
              </a:tr>
              <a:tr h="352507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31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Haifa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8774081"/>
                  </a:ext>
                </a:extLst>
              </a:tr>
              <a:tr h="352507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17</a:t>
                      </a:r>
                      <a:endParaRPr lang="en-US" sz="2000" kern="1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5</a:t>
                      </a:r>
                      <a:endParaRPr lang="en-US" sz="2000" kern="1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Acre</a:t>
                      </a:r>
                      <a:endParaRPr lang="en-US" sz="2000" kern="1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341674"/>
                  </a:ext>
                </a:extLst>
              </a:tr>
              <a:tr h="352507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19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 dirty="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Lod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473998"/>
                  </a:ext>
                </a:extLst>
              </a:tr>
              <a:tr h="592336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15</a:t>
                      </a:r>
                      <a:endParaRPr lang="en-US" sz="2000" kern="1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 err="1"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Ma’alot-Tarshiha</a:t>
                      </a:r>
                      <a:endParaRPr lang="en-US" sz="2000" kern="1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7537468"/>
                  </a:ext>
                </a:extLst>
              </a:tr>
              <a:tr h="352507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19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Ramle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100107"/>
                  </a:ext>
                </a:extLst>
              </a:tr>
              <a:tr h="592336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31</a:t>
                      </a:r>
                      <a:endParaRPr lang="en-US" sz="2000" kern="1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</a:t>
                      </a:r>
                      <a:endParaRPr lang="en-US" sz="2000" kern="10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Tel Aviv Jaffa</a:t>
                      </a:r>
                      <a:endParaRPr lang="en-US" sz="2000" kern="1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83487024"/>
                  </a:ext>
                </a:extLst>
              </a:tr>
              <a:tr h="592336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17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kern="10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4</a:t>
                      </a:r>
                      <a:endParaRPr lang="en-US" sz="2000" kern="10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kern="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Nof</a:t>
                      </a:r>
                      <a:r>
                        <a:rPr lang="en-US" sz="2000" kern="100" dirty="0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en-US" sz="2000" kern="10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D9E1F2"/>
                          </a:highlight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Hagalil</a:t>
                      </a:r>
                      <a:endParaRPr lang="en-US" sz="2000" kern="100" dirty="0">
                        <a:effectLst/>
                        <a:highlight>
                          <a:srgbClr val="D9E1F2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1428325"/>
                  </a:ext>
                </a:extLst>
              </a:tr>
              <a:tr h="710826"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149</a:t>
                      </a:r>
                      <a:endParaRPr lang="en-US" sz="2000" kern="1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400" b="1" kern="100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26 (17%)</a:t>
                      </a:r>
                      <a:endParaRPr lang="en-US" sz="2000" kern="1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100" dirty="0">
                          <a:solidFill>
                            <a:srgbClr val="000000"/>
                          </a:solidFill>
                          <a:effectLst/>
                          <a:latin typeface="David" panose="020E0502060401010101" pitchFamily="34" charset="-79"/>
                          <a:ea typeface="Sakkal Majalla" panose="02000000000000000000" pitchFamily="2" charset="-78"/>
                          <a:cs typeface="David" panose="020E0502060401010101" pitchFamily="34" charset="-79"/>
                        </a:rPr>
                        <a:t>Total </a:t>
                      </a:r>
                      <a:endParaRPr lang="en-US" sz="2000" kern="100" dirty="0">
                        <a:effectLst/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1140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061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AD59C193-7E76-8803-9611-B6BE51329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193"/>
            <a:ext cx="10515600" cy="1608495"/>
          </a:xfrm>
        </p:spPr>
        <p:txBody>
          <a:bodyPr/>
          <a:lstStyle/>
          <a:p>
            <a:pPr algn="ctr"/>
            <a:r>
              <a:rPr kumimoji="0" lang="en-US" altLang="he-IL" sz="4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Candidates and lists in elections for Arab local authorities: 1993-2024</a:t>
            </a:r>
            <a:endParaRPr lang="he-IL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9A886D94-67D2-AD60-3890-78DF40EA01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0330972"/>
              </p:ext>
            </p:extLst>
          </p:nvPr>
        </p:nvGraphicFramePr>
        <p:xfrm>
          <a:off x="554804" y="1910992"/>
          <a:ext cx="11342671" cy="46028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85152">
                  <a:extLst>
                    <a:ext uri="{9D8B030D-6E8A-4147-A177-3AD203B41FA5}">
                      <a16:colId xmlns:a16="http://schemas.microsoft.com/office/drawing/2014/main" val="2264514220"/>
                    </a:ext>
                  </a:extLst>
                </a:gridCol>
                <a:gridCol w="2474971">
                  <a:extLst>
                    <a:ext uri="{9D8B030D-6E8A-4147-A177-3AD203B41FA5}">
                      <a16:colId xmlns:a16="http://schemas.microsoft.com/office/drawing/2014/main" val="756583051"/>
                    </a:ext>
                  </a:extLst>
                </a:gridCol>
                <a:gridCol w="1966819">
                  <a:extLst>
                    <a:ext uri="{9D8B030D-6E8A-4147-A177-3AD203B41FA5}">
                      <a16:colId xmlns:a16="http://schemas.microsoft.com/office/drawing/2014/main" val="1363814958"/>
                    </a:ext>
                  </a:extLst>
                </a:gridCol>
                <a:gridCol w="2540758">
                  <a:extLst>
                    <a:ext uri="{9D8B030D-6E8A-4147-A177-3AD203B41FA5}">
                      <a16:colId xmlns:a16="http://schemas.microsoft.com/office/drawing/2014/main" val="2645142532"/>
                    </a:ext>
                  </a:extLst>
                </a:gridCol>
                <a:gridCol w="2474971">
                  <a:extLst>
                    <a:ext uri="{9D8B030D-6E8A-4147-A177-3AD203B41FA5}">
                      <a16:colId xmlns:a16="http://schemas.microsoft.com/office/drawing/2014/main" val="1596352891"/>
                    </a:ext>
                  </a:extLst>
                </a:gridCol>
              </a:tblGrid>
              <a:tr h="1082666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Election year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Number of local authorities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Number of seats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Number of mayoral candidates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Number of parties competing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73360151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1993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cs typeface="+mj-cs"/>
                        </a:rPr>
                        <a:t>58</a:t>
                      </a:r>
                      <a:endParaRPr lang="en-US" sz="16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646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cs typeface="+mj-cs"/>
                        </a:rPr>
                        <a:t>223</a:t>
                      </a:r>
                      <a:endParaRPr lang="en-US" sz="16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628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88853922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1998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59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667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234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717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1735690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2003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cs typeface="+mj-cs"/>
                        </a:rPr>
                        <a:t>51</a:t>
                      </a:r>
                      <a:endParaRPr lang="en-US" sz="16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578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cs typeface="+mj-cs"/>
                        </a:rPr>
                        <a:t>251</a:t>
                      </a:r>
                      <a:endParaRPr lang="en-US" sz="16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513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94597394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2008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53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655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212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578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9101459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2013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cs typeface="+mj-cs"/>
                        </a:rPr>
                        <a:t>69</a:t>
                      </a:r>
                      <a:endParaRPr lang="en-US" sz="1600" b="1" kern="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620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cs typeface="+mj-cs"/>
                        </a:rPr>
                        <a:t>228</a:t>
                      </a:r>
                      <a:endParaRPr lang="en-US" sz="1600" b="1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610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4890775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2018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76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840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281</a:t>
                      </a:r>
                      <a:endParaRPr lang="en-US" sz="1600" b="1" kern="10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810</a:t>
                      </a:r>
                      <a:endParaRPr lang="en-US" sz="1600" b="1" kern="100" dirty="0"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0830709"/>
                  </a:ext>
                </a:extLst>
              </a:tr>
              <a:tr h="502880"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2024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solidFill>
                            <a:srgbClr val="FF0000"/>
                          </a:solidFill>
                          <a:effectLst/>
                          <a:cs typeface="+mj-cs"/>
                        </a:rPr>
                        <a:t>85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950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solidFill>
                            <a:srgbClr val="FF0000"/>
                          </a:solidFill>
                          <a:effectLst/>
                          <a:cs typeface="+mj-cs"/>
                        </a:rPr>
                        <a:t>326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26695" marR="457200"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e-IL" sz="1600" b="1" kern="100" dirty="0">
                          <a:solidFill>
                            <a:srgbClr val="FF0000"/>
                          </a:solidFill>
                          <a:effectLst/>
                          <a:highlight>
                            <a:srgbClr val="D9E2F3"/>
                          </a:highlight>
                          <a:cs typeface="+mj-cs"/>
                        </a:rPr>
                        <a:t>892</a:t>
                      </a:r>
                      <a:endParaRPr lang="en-US" sz="1600" b="1" kern="100" dirty="0">
                        <a:solidFill>
                          <a:srgbClr val="FF0000"/>
                        </a:solidFill>
                        <a:effectLst/>
                        <a:highlight>
                          <a:srgbClr val="D9E2F3"/>
                        </a:highlight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j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274731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735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93DDD01C-A7B0-EBC7-837D-CED7869C57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56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2800" b="1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Political competition during local elections in Arab localities in Israel 2018-2024</a:t>
            </a:r>
            <a:br>
              <a:rPr lang="en-US" sz="2800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</a:br>
            <a:endParaRPr lang="he-IL" sz="60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D9271A7B-2B21-466F-CE39-40988767D0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6445901"/>
              </p:ext>
            </p:extLst>
          </p:nvPr>
        </p:nvGraphicFramePr>
        <p:xfrm>
          <a:off x="838200" y="1825625"/>
          <a:ext cx="10679130" cy="4790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09114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1F91778-3D55-793B-35E8-876746872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7677"/>
            <a:ext cx="10515600" cy="1130158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Distribution of political forces during the 2024 local elections </a:t>
            </a:r>
            <a:endParaRPr lang="he-IL" sz="66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5DBD8580-E40B-A5F9-1426-243F0C5F5C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4697914"/>
              </p:ext>
            </p:extLst>
          </p:nvPr>
        </p:nvGraphicFramePr>
        <p:xfrm>
          <a:off x="838200" y="1825625"/>
          <a:ext cx="10515600" cy="48936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433784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779792E-C8AB-6CF4-DA9C-FEA3AA00BA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2743"/>
            <a:ext cx="10515600" cy="1458930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Distribution of the mayoral candidates in Arab local councils</a:t>
            </a:r>
            <a:endParaRPr lang="he-IL" sz="66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00000000-0008-0000-0000-0000222415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0826895"/>
              </p:ext>
            </p:extLst>
          </p:nvPr>
        </p:nvGraphicFramePr>
        <p:xfrm>
          <a:off x="838200" y="1654139"/>
          <a:ext cx="10515600" cy="49213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4528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70E4B1A-0E3C-34A3-66F6-D78F4561D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4936"/>
            <a:ext cx="10515600" cy="1417834"/>
          </a:xfrm>
        </p:spPr>
        <p:txBody>
          <a:bodyPr>
            <a:normAutofit/>
          </a:bodyPr>
          <a:lstStyle/>
          <a:p>
            <a:pPr algn="ctr" rtl="0">
              <a:spcAft>
                <a:spcPts val="800"/>
              </a:spcAft>
            </a:pPr>
            <a:r>
              <a:rPr lang="en-US" sz="28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Arab citizens voter turnout in local government elections 2003-2024 </a:t>
            </a:r>
            <a:r>
              <a:rPr lang="en-US" sz="5400" dirty="0">
                <a:effectLst/>
              </a:rPr>
              <a:t> </a:t>
            </a:r>
            <a:r>
              <a:rPr lang="en-US" sz="2800" kern="100" dirty="0"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 </a:t>
            </a:r>
            <a:endParaRPr lang="he-IL" sz="54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11862CA5-FC8C-71E7-B6FF-80054709B5D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381192"/>
              </p:ext>
            </p:extLst>
          </p:nvPr>
        </p:nvGraphicFramePr>
        <p:xfrm>
          <a:off x="838200" y="1825625"/>
          <a:ext cx="10515600" cy="47498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476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4BF8664-5D9D-3944-BFE3-C271343F43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6581"/>
            <a:ext cx="10515600" cy="1099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Distribution of the localities with runoff elections 2013-2024</a:t>
            </a:r>
            <a:endParaRPr lang="he-IL" sz="66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B0E3FFF5-1B95-1822-48CF-D624726A7B0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2589146"/>
              </p:ext>
            </p:extLst>
          </p:nvPr>
        </p:nvGraphicFramePr>
        <p:xfrm>
          <a:off x="838200" y="1489753"/>
          <a:ext cx="10515600" cy="51216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275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8D10444-73BC-6F41-27EC-5443FAA6A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Support for candidates elected for head of council during the first and second round of elections in 2024</a:t>
            </a:r>
            <a:endParaRPr lang="he-IL" sz="6600" dirty="0"/>
          </a:p>
        </p:txBody>
      </p:sp>
      <p:graphicFrame>
        <p:nvGraphicFramePr>
          <p:cNvPr id="5" name="מציין מיקום תוכן 4">
            <a:extLst>
              <a:ext uri="{FF2B5EF4-FFF2-40B4-BE49-F238E27FC236}">
                <a16:creationId xmlns:a16="http://schemas.microsoft.com/office/drawing/2014/main" id="{FFEF5DF4-94E2-9137-BB2D-793B582F8D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1018440"/>
              </p:ext>
            </p:extLst>
          </p:nvPr>
        </p:nvGraphicFramePr>
        <p:xfrm>
          <a:off x="1037689" y="2568538"/>
          <a:ext cx="10150867" cy="3382888"/>
        </p:xfrm>
        <a:graphic>
          <a:graphicData uri="http://schemas.openxmlformats.org/drawingml/2006/table">
            <a:tbl>
              <a:tblPr rtl="1" firstRow="1" firstCol="1" bandRow="1"/>
              <a:tblGrid>
                <a:gridCol w="310705">
                  <a:extLst>
                    <a:ext uri="{9D8B030D-6E8A-4147-A177-3AD203B41FA5}">
                      <a16:colId xmlns:a16="http://schemas.microsoft.com/office/drawing/2014/main" val="561315249"/>
                    </a:ext>
                  </a:extLst>
                </a:gridCol>
                <a:gridCol w="3806173">
                  <a:extLst>
                    <a:ext uri="{9D8B030D-6E8A-4147-A177-3AD203B41FA5}">
                      <a16:colId xmlns:a16="http://schemas.microsoft.com/office/drawing/2014/main" val="727752331"/>
                    </a:ext>
                  </a:extLst>
                </a:gridCol>
                <a:gridCol w="3570457">
                  <a:extLst>
                    <a:ext uri="{9D8B030D-6E8A-4147-A177-3AD203B41FA5}">
                      <a16:colId xmlns:a16="http://schemas.microsoft.com/office/drawing/2014/main" val="387082154"/>
                    </a:ext>
                  </a:extLst>
                </a:gridCol>
                <a:gridCol w="2463532">
                  <a:extLst>
                    <a:ext uri="{9D8B030D-6E8A-4147-A177-3AD203B41FA5}">
                      <a16:colId xmlns:a16="http://schemas.microsoft.com/office/drawing/2014/main" val="531668513"/>
                    </a:ext>
                  </a:extLst>
                </a:gridCol>
              </a:tblGrid>
              <a:tr h="678096">
                <a:tc>
                  <a:txBody>
                    <a:bodyPr/>
                    <a:lstStyle/>
                    <a:p>
                      <a:pPr algn="r" rtl="1"/>
                      <a:endParaRPr lang="en-US" sz="12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Support rate – runoff elections</a:t>
                      </a:r>
                      <a:endParaRPr lang="en-US" sz="2000" kern="100" dirty="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Support rate – first round</a:t>
                      </a:r>
                      <a:endParaRPr lang="en-US" sz="2000" kern="100" dirty="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20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8608834"/>
                  </a:ext>
                </a:extLst>
              </a:tr>
              <a:tr h="676198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he-IL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2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BDD6EE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50.7%</a:t>
                      </a:r>
                      <a:endParaRPr lang="en-US" sz="2000" kern="100" dirty="0">
                        <a:effectLst/>
                        <a:highlight>
                          <a:srgbClr val="BDD6EE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BDD6EE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41%</a:t>
                      </a:r>
                      <a:endParaRPr lang="en-US" sz="2000" kern="100">
                        <a:effectLst/>
                        <a:highlight>
                          <a:srgbClr val="BDD6EE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Minimum</a:t>
                      </a:r>
                      <a:endParaRPr lang="en-US" sz="20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361624"/>
                  </a:ext>
                </a:extLst>
              </a:tr>
              <a:tr h="676198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2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98.8%</a:t>
                      </a:r>
                      <a:endParaRPr lang="en-US" sz="2000" kern="100">
                        <a:effectLst/>
                        <a:highlight>
                          <a:srgbClr val="DEEAF6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99%</a:t>
                      </a:r>
                      <a:endParaRPr lang="en-US" sz="2000" kern="100">
                        <a:effectLst/>
                        <a:highlight>
                          <a:srgbClr val="DEEAF6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Maximum</a:t>
                      </a:r>
                      <a:endParaRPr lang="en-US" sz="20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668908"/>
                  </a:ext>
                </a:extLst>
              </a:tr>
              <a:tr h="676198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2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BDD6EE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55.8%</a:t>
                      </a:r>
                      <a:endParaRPr lang="en-US" sz="2000" kern="100">
                        <a:effectLst/>
                        <a:highlight>
                          <a:srgbClr val="BDD6EE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BDD6EE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53.8%</a:t>
                      </a:r>
                      <a:endParaRPr lang="en-US" sz="2000" kern="100">
                        <a:effectLst/>
                        <a:highlight>
                          <a:srgbClr val="BDD6EE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6EE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Median</a:t>
                      </a:r>
                      <a:endParaRPr lang="en-US" sz="2000" kern="100" dirty="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654972"/>
                  </a:ext>
                </a:extLst>
              </a:tr>
              <a:tr h="676198">
                <a:tc>
                  <a:txBody>
                    <a:bodyPr/>
                    <a:lstStyle/>
                    <a:p>
                      <a:pPr marL="226695" algn="ct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 </a:t>
                      </a:r>
                      <a:endParaRPr lang="en-US" sz="1200" kern="10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60.2%</a:t>
                      </a:r>
                      <a:endParaRPr lang="en-US" sz="2000" kern="100" dirty="0">
                        <a:effectLst/>
                        <a:highlight>
                          <a:srgbClr val="DEEAF6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DEEAF6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58.1%</a:t>
                      </a:r>
                      <a:endParaRPr lang="en-US" sz="2000" kern="100" dirty="0">
                        <a:effectLst/>
                        <a:highlight>
                          <a:srgbClr val="DEEAF6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EEAF6"/>
                    </a:solidFill>
                  </a:tcPr>
                </a:tc>
                <a:tc>
                  <a:txBody>
                    <a:bodyPr/>
                    <a:lstStyle/>
                    <a:p>
                      <a:pPr marL="226695" algn="ctr" rtl="0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kern="0" dirty="0">
                          <a:solidFill>
                            <a:srgbClr val="000000"/>
                          </a:solidFill>
                          <a:effectLst/>
                          <a:highlight>
                            <a:srgbClr val="5B9BD5"/>
                          </a:highlight>
                          <a:latin typeface="David" panose="020E0502060401010101" pitchFamily="34" charset="-79"/>
                          <a:ea typeface="Times New Roman" panose="02020603050405020304" pitchFamily="18" charset="0"/>
                          <a:cs typeface="David" panose="020E0502060401010101" pitchFamily="34" charset="-79"/>
                        </a:rPr>
                        <a:t>Average</a:t>
                      </a:r>
                      <a:endParaRPr lang="en-US" sz="2000" kern="100" dirty="0">
                        <a:effectLst/>
                        <a:highlight>
                          <a:srgbClr val="5B9BD5"/>
                        </a:highlight>
                        <a:latin typeface="David" panose="020E0502060401010101" pitchFamily="34" charset="-79"/>
                        <a:ea typeface="Calibri" panose="020F0502020204030204" pitchFamily="34" charset="0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59287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45746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991C8A4-FBB2-A6DF-C5CD-8F99DBEFB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Gender representation of representatives in Arab local authorities 2018 - 2024</a:t>
            </a:r>
            <a:endParaRPr lang="he-IL" sz="6000" dirty="0"/>
          </a:p>
        </p:txBody>
      </p:sp>
      <p:graphicFrame>
        <p:nvGraphicFramePr>
          <p:cNvPr id="4" name="מציין מיקום תוכן 3">
            <a:extLst>
              <a:ext uri="{FF2B5EF4-FFF2-40B4-BE49-F238E27FC236}">
                <a16:creationId xmlns:a16="http://schemas.microsoft.com/office/drawing/2014/main" id="{AA5E3F72-F8F5-B740-887D-27FAD6A10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5874320"/>
              </p:ext>
            </p:extLst>
          </p:nvPr>
        </p:nvGraphicFramePr>
        <p:xfrm>
          <a:off x="1095054" y="1763979"/>
          <a:ext cx="10515600" cy="49655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7914910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03F8BAC5E5243A2671FB3F8FAF967" ma:contentTypeVersion="22" ma:contentTypeDescription="Create a new document." ma:contentTypeScope="" ma:versionID="4200ac2794122e4938c2800143c3aa1d">
  <xsd:schema xmlns:xsd="http://www.w3.org/2001/XMLSchema" xmlns:xs="http://www.w3.org/2001/XMLSchema" xmlns:p="http://schemas.microsoft.com/office/2006/metadata/properties" xmlns:ns2="41bb9da1-d7c2-4828-b6d3-14b90d93a35f" xmlns:ns3="8ad5967d-e4ba-4a18-9f25-0355a10ac61e" xmlns:ns4="d4739d41-d511-4a0b-aa4d-9a74e6c85160" targetNamespace="http://schemas.microsoft.com/office/2006/metadata/properties" ma:root="true" ma:fieldsID="5c270e9c2c20814bb271cc3f7dc0fe47" ns2:_="" ns3:_="" ns4:_="">
    <xsd:import namespace="41bb9da1-d7c2-4828-b6d3-14b90d93a35f"/>
    <xsd:import namespace="8ad5967d-e4ba-4a18-9f25-0355a10ac61e"/>
    <xsd:import namespace="d4739d41-d511-4a0b-aa4d-9a74e6c8516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4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bb9da1-d7c2-4828-b6d3-14b90d93a35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3b052595-e0a3-4aa6-8855-c090d5a7a2c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d5967d-e4ba-4a18-9f25-0355a10ac61e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739d41-d511-4a0b-aa4d-9a74e6c8516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f2ffdfac-86fc-46ad-8338-a69b3e042f75}" ma:internalName="TaxCatchAll" ma:showField="CatchAllData" ma:web="d4739d41-d511-4a0b-aa4d-9a74e6c8516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4739d41-d511-4a0b-aa4d-9a74e6c85160" xsi:nil="true"/>
    <lcf76f155ced4ddcb4097134ff3c332f xmlns="41bb9da1-d7c2-4828-b6d3-14b90d93a35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F81D98B-6E33-493C-A675-4C15D1FFF6E3}"/>
</file>

<file path=customXml/itemProps2.xml><?xml version="1.0" encoding="utf-8"?>
<ds:datastoreItem xmlns:ds="http://schemas.openxmlformats.org/officeDocument/2006/customXml" ds:itemID="{5FE3CBA6-A36E-4042-9578-5FEE62C6E583}"/>
</file>

<file path=customXml/itemProps3.xml><?xml version="1.0" encoding="utf-8"?>
<ds:datastoreItem xmlns:ds="http://schemas.openxmlformats.org/officeDocument/2006/customXml" ds:itemID="{0D8C2109-0A8D-4541-BADE-8FE4F05CF993}"/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303</Words>
  <Application>Microsoft Office PowerPoint</Application>
  <PresentationFormat>Widescreen</PresentationFormat>
  <Paragraphs>138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David</vt:lpstr>
      <vt:lpstr>Times New Roman</vt:lpstr>
      <vt:lpstr>ערכת נושא Office</vt:lpstr>
      <vt:lpstr>The Local is the National: on the illusions of local democracy in Arab society in Israel</vt:lpstr>
      <vt:lpstr>Candidates and lists in elections for Arab local authorities: 1993-2024</vt:lpstr>
      <vt:lpstr>Political competition during local elections in Arab localities in Israel 2018-2024 </vt:lpstr>
      <vt:lpstr>Distribution of political forces during the 2024 local elections </vt:lpstr>
      <vt:lpstr>Distribution of the mayoral candidates in Arab local councils</vt:lpstr>
      <vt:lpstr>Arab citizens voter turnout in local government elections 2003-2024   </vt:lpstr>
      <vt:lpstr>Distribution of the localities with runoff elections 2013-2024</vt:lpstr>
      <vt:lpstr>Support for candidates elected for head of council during the first and second round of elections in 2024</vt:lpstr>
      <vt:lpstr>Gender representation of representatives in Arab local authorities 2018 - 2024</vt:lpstr>
      <vt:lpstr>Gender representation in local authority councils in Israel by population group 2003-2024</vt:lpstr>
      <vt:lpstr>Continuity, contiguity and change among mayors of Arab local authorities</vt:lpstr>
      <vt:lpstr>The identity of mayors who won the elections 2018-2024</vt:lpstr>
      <vt:lpstr>Mixed Cities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User1</dc:creator>
  <cp:lastModifiedBy>Hana Sloutski</cp:lastModifiedBy>
  <cp:revision>4</cp:revision>
  <dcterms:created xsi:type="dcterms:W3CDTF">2024-04-17T07:03:35Z</dcterms:created>
  <dcterms:modified xsi:type="dcterms:W3CDTF">2024-04-17T18:00:19Z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0x0101002F603F8BAC5E5243A2671FB3F8FAF967</vt:lpwstr>
  </property>
</Properties>
</file>